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  <p:sldId id="260" r:id="rId6"/>
    <p:sldId id="267" r:id="rId7"/>
    <p:sldId id="261" r:id="rId8"/>
    <p:sldId id="262" r:id="rId9"/>
    <p:sldId id="268" r:id="rId10"/>
    <p:sldId id="269" r:id="rId11"/>
    <p:sldId id="270" r:id="rId12"/>
    <p:sldId id="271" r:id="rId13"/>
    <p:sldId id="273" r:id="rId14"/>
    <p:sldId id="274" r:id="rId15"/>
    <p:sldId id="276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плана 6 месяцев по доходам бюджетов поселений 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01.07.2017 года</a:t>
            </a:r>
          </a:p>
        </c:rich>
      </c:tx>
      <c:layout>
        <c:manualLayout>
          <c:xMode val="edge"/>
          <c:yMode val="edge"/>
          <c:x val="0.13818043158178928"/>
          <c:y val="1.979818200691015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074066961142053"/>
          <c:y val="0.21096475228732001"/>
          <c:w val="0.8892593124135294"/>
          <c:h val="0.537938668683363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0927027127437547E-7"/>
                  <c:y val="2.42733649846039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59770401305997E-3"/>
                  <c:y val="2.01839210436604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13206623526764E-3"/>
                  <c:y val="1.7599436818021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3.85356454720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84305510936862E-4"/>
                  <c:y val="3.85358377193347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9981604373689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45374159016149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77324451845685E-3"/>
                  <c:y val="-5.970842072688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8244594946031414E-5"/>
                  <c:y val="-1.22607422434641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1.6384571742942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717612837945632E-3"/>
                  <c:y val="-1.7569255808089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176587037218312E-16"/>
                  <c:y val="6.828015220804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927027117260959E-7"/>
                  <c:y val="8.5000974223200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878417154558427E-3"/>
                  <c:y val="5.6635319602516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111339850212312E-3"/>
                  <c:y val="4.4957535329917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952720939025003E-3"/>
                  <c:y val="5.61596694517995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877324451845685E-3"/>
                  <c:y val="-4.2740031404371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2948527146023671E-4"/>
                  <c:y val="3.88725828490023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4.0541064890648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1'!$B$7:$B$23</c:f>
              <c:strCache>
                <c:ptCount val="17"/>
                <c:pt idx="0">
                  <c:v>Хохловское</c:v>
                </c:pt>
                <c:pt idx="1">
                  <c:v>Савинское</c:v>
                </c:pt>
                <c:pt idx="2">
                  <c:v>Кондратовское</c:v>
                </c:pt>
                <c:pt idx="3">
                  <c:v>Кукуштанское</c:v>
                </c:pt>
                <c:pt idx="4">
                  <c:v>Пальниковское</c:v>
                </c:pt>
                <c:pt idx="5">
                  <c:v>Юго-Камское</c:v>
                </c:pt>
                <c:pt idx="6">
                  <c:v>Лобановское</c:v>
                </c:pt>
                <c:pt idx="7">
                  <c:v>Сылвенское</c:v>
                </c:pt>
                <c:pt idx="8">
                  <c:v>Платошинское</c:v>
                </c:pt>
                <c:pt idx="9">
                  <c:v>Гамовское</c:v>
                </c:pt>
                <c:pt idx="10">
                  <c:v>Усть-Качкинское</c:v>
                </c:pt>
                <c:pt idx="11">
                  <c:v>Бершетское</c:v>
                </c:pt>
                <c:pt idx="12">
                  <c:v>Заболотское</c:v>
                </c:pt>
                <c:pt idx="13">
                  <c:v>Култаевское</c:v>
                </c:pt>
                <c:pt idx="14">
                  <c:v>Фроловское</c:v>
                </c:pt>
                <c:pt idx="15">
                  <c:v>Двуреченское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1'!$L$7:$L$23</c:f>
              <c:numCache>
                <c:formatCode>#,##0.0</c:formatCode>
                <c:ptCount val="17"/>
                <c:pt idx="0">
                  <c:v>159.09935987609381</c:v>
                </c:pt>
                <c:pt idx="1">
                  <c:v>114.49090632371966</c:v>
                </c:pt>
                <c:pt idx="2">
                  <c:v>110.18322551419595</c:v>
                </c:pt>
                <c:pt idx="3">
                  <c:v>106.43956006439363</c:v>
                </c:pt>
                <c:pt idx="4">
                  <c:v>103.99036906601499</c:v>
                </c:pt>
                <c:pt idx="5">
                  <c:v>102.304423508619</c:v>
                </c:pt>
                <c:pt idx="6">
                  <c:v>101.93452970049306</c:v>
                </c:pt>
                <c:pt idx="7">
                  <c:v>101.1429962407253</c:v>
                </c:pt>
                <c:pt idx="8">
                  <c:v>100.93620838290546</c:v>
                </c:pt>
                <c:pt idx="9">
                  <c:v>100.19225930796142</c:v>
                </c:pt>
                <c:pt idx="10">
                  <c:v>100.10683042406359</c:v>
                </c:pt>
                <c:pt idx="11">
                  <c:v>99.302490216688128</c:v>
                </c:pt>
                <c:pt idx="12">
                  <c:v>99.176981230372093</c:v>
                </c:pt>
                <c:pt idx="13">
                  <c:v>95.742917656647123</c:v>
                </c:pt>
                <c:pt idx="14">
                  <c:v>92.675408361777599</c:v>
                </c:pt>
                <c:pt idx="15">
                  <c:v>86.611626474532926</c:v>
                </c:pt>
                <c:pt idx="16">
                  <c:v>72.358420414073805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280448"/>
        <c:axId val="108294528"/>
      </c:barChart>
      <c:catAx>
        <c:axId val="10828044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8294528"/>
        <c:crossesAt val="0"/>
        <c:auto val="1"/>
        <c:lblAlgn val="ctr"/>
        <c:lblOffset val="100"/>
        <c:noMultiLvlLbl val="0"/>
      </c:catAx>
      <c:valAx>
        <c:axId val="108294528"/>
        <c:scaling>
          <c:orientation val="minMax"/>
          <c:max val="16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1005586125700358E-2"/>
              <c:y val="0.10465441819772528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8280448"/>
        <c:crosses val="autoZero"/>
        <c:crossBetween val="between"/>
        <c:majorUnit val="101.5"/>
        <c:minorUnit val="101.5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1658539877998052"/>
          <c:w val="0.91624786788396062"/>
          <c:h val="0.648176203935996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3837</c:v>
                </c:pt>
                <c:pt idx="1">
                  <c:v>4861</c:v>
                </c:pt>
                <c:pt idx="2">
                  <c:v>12535</c:v>
                </c:pt>
                <c:pt idx="3">
                  <c:v>6332</c:v>
                </c:pt>
                <c:pt idx="4">
                  <c:v>23957</c:v>
                </c:pt>
                <c:pt idx="5">
                  <c:v>11326</c:v>
                </c:pt>
                <c:pt idx="6">
                  <c:v>36944</c:v>
                </c:pt>
                <c:pt idx="7">
                  <c:v>11174</c:v>
                </c:pt>
                <c:pt idx="8">
                  <c:v>1555</c:v>
                </c:pt>
                <c:pt idx="9">
                  <c:v>1358</c:v>
                </c:pt>
                <c:pt idx="10">
                  <c:v>16771</c:v>
                </c:pt>
                <c:pt idx="11">
                  <c:v>10138</c:v>
                </c:pt>
                <c:pt idx="12">
                  <c:v>14074</c:v>
                </c:pt>
                <c:pt idx="13">
                  <c:v>11802</c:v>
                </c:pt>
                <c:pt idx="14">
                  <c:v>2519</c:v>
                </c:pt>
                <c:pt idx="15">
                  <c:v>10513</c:v>
                </c:pt>
                <c:pt idx="16">
                  <c:v>4776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5257</c:v>
                </c:pt>
                <c:pt idx="1">
                  <c:v>6748</c:v>
                </c:pt>
                <c:pt idx="2">
                  <c:v>15589</c:v>
                </c:pt>
                <c:pt idx="3">
                  <c:v>5677</c:v>
                </c:pt>
                <c:pt idx="4">
                  <c:v>38872</c:v>
                </c:pt>
                <c:pt idx="5">
                  <c:v>13530</c:v>
                </c:pt>
                <c:pt idx="6">
                  <c:v>36505</c:v>
                </c:pt>
                <c:pt idx="7">
                  <c:v>13710</c:v>
                </c:pt>
                <c:pt idx="8">
                  <c:v>2673</c:v>
                </c:pt>
                <c:pt idx="9">
                  <c:v>2158</c:v>
                </c:pt>
                <c:pt idx="10">
                  <c:v>23411</c:v>
                </c:pt>
                <c:pt idx="11">
                  <c:v>11969</c:v>
                </c:pt>
                <c:pt idx="12">
                  <c:v>13175</c:v>
                </c:pt>
                <c:pt idx="13">
                  <c:v>10407</c:v>
                </c:pt>
                <c:pt idx="14">
                  <c:v>2667</c:v>
                </c:pt>
                <c:pt idx="15">
                  <c:v>11420</c:v>
                </c:pt>
                <c:pt idx="16">
                  <c:v>5057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41167616"/>
        <c:axId val="141173504"/>
      </c:barChart>
      <c:catAx>
        <c:axId val="14116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141173504"/>
        <c:crosses val="autoZero"/>
        <c:auto val="1"/>
        <c:lblAlgn val="ctr"/>
        <c:lblOffset val="100"/>
        <c:noMultiLvlLbl val="0"/>
      </c:catAx>
      <c:valAx>
        <c:axId val="141173504"/>
        <c:scaling>
          <c:orientation val="minMax"/>
          <c:max val="30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167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657335340876103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474915869562875E-2"/>
          <c:y val="0.14622885967215765"/>
          <c:w val="0.9281883106178167"/>
          <c:h val="0.613200805971053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2318</c:v>
                </c:pt>
                <c:pt idx="1">
                  <c:v>3213</c:v>
                </c:pt>
                <c:pt idx="2">
                  <c:v>5769</c:v>
                </c:pt>
                <c:pt idx="3">
                  <c:v>894</c:v>
                </c:pt>
                <c:pt idx="4">
                  <c:v>7509</c:v>
                </c:pt>
                <c:pt idx="5">
                  <c:v>4312</c:v>
                </c:pt>
                <c:pt idx="6">
                  <c:v>7156</c:v>
                </c:pt>
                <c:pt idx="7">
                  <c:v>5331</c:v>
                </c:pt>
                <c:pt idx="8">
                  <c:v>1131</c:v>
                </c:pt>
                <c:pt idx="9">
                  <c:v>1058</c:v>
                </c:pt>
                <c:pt idx="10">
                  <c:v>8135</c:v>
                </c:pt>
                <c:pt idx="11">
                  <c:v>4856</c:v>
                </c:pt>
                <c:pt idx="12">
                  <c:v>2946</c:v>
                </c:pt>
                <c:pt idx="13">
                  <c:v>3336</c:v>
                </c:pt>
                <c:pt idx="14">
                  <c:v>725</c:v>
                </c:pt>
                <c:pt idx="15">
                  <c:v>3559</c:v>
                </c:pt>
                <c:pt idx="16">
                  <c:v>1297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2026</c:v>
                </c:pt>
                <c:pt idx="1">
                  <c:v>2643</c:v>
                </c:pt>
                <c:pt idx="2">
                  <c:v>4968</c:v>
                </c:pt>
                <c:pt idx="3">
                  <c:v>833</c:v>
                </c:pt>
                <c:pt idx="4">
                  <c:v>6199</c:v>
                </c:pt>
                <c:pt idx="5">
                  <c:v>3795</c:v>
                </c:pt>
                <c:pt idx="6">
                  <c:v>5794</c:v>
                </c:pt>
                <c:pt idx="7">
                  <c:v>4441</c:v>
                </c:pt>
                <c:pt idx="8">
                  <c:v>1038</c:v>
                </c:pt>
                <c:pt idx="9">
                  <c:v>944</c:v>
                </c:pt>
                <c:pt idx="10">
                  <c:v>8189</c:v>
                </c:pt>
                <c:pt idx="11">
                  <c:v>4051</c:v>
                </c:pt>
                <c:pt idx="12">
                  <c:v>2553</c:v>
                </c:pt>
                <c:pt idx="13">
                  <c:v>2819</c:v>
                </c:pt>
                <c:pt idx="14">
                  <c:v>616</c:v>
                </c:pt>
                <c:pt idx="15">
                  <c:v>3068</c:v>
                </c:pt>
                <c:pt idx="16">
                  <c:v>1131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1260160"/>
        <c:axId val="151266048"/>
      </c:barChart>
      <c:catAx>
        <c:axId val="151260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151266048"/>
        <c:crosses val="autoZero"/>
        <c:auto val="1"/>
        <c:lblAlgn val="ctr"/>
        <c:lblOffset val="100"/>
        <c:noMultiLvlLbl val="0"/>
      </c:catAx>
      <c:valAx>
        <c:axId val="151266048"/>
        <c:scaling>
          <c:orientation val="minMax"/>
          <c:max val="85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260160"/>
        <c:crosses val="autoZero"/>
        <c:crossBetween val="between"/>
        <c:majorUnit val="1000"/>
        <c:minorUnit val="1000"/>
      </c:valAx>
    </c:plotArea>
    <c:legend>
      <c:legendPos val="b"/>
      <c:layout>
        <c:manualLayout>
          <c:xMode val="edge"/>
          <c:yMode val="edge"/>
          <c:x val="0.16078970616168095"/>
          <c:y val="6.94291543363868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604</c:v>
                </c:pt>
                <c:pt idx="1">
                  <c:v>872</c:v>
                </c:pt>
                <c:pt idx="2">
                  <c:v>1161</c:v>
                </c:pt>
                <c:pt idx="3">
                  <c:v>433</c:v>
                </c:pt>
                <c:pt idx="4">
                  <c:v>2268</c:v>
                </c:pt>
                <c:pt idx="5">
                  <c:v>2104</c:v>
                </c:pt>
                <c:pt idx="6">
                  <c:v>3522</c:v>
                </c:pt>
                <c:pt idx="7">
                  <c:v>2246</c:v>
                </c:pt>
                <c:pt idx="8">
                  <c:v>134</c:v>
                </c:pt>
                <c:pt idx="9">
                  <c:v>124</c:v>
                </c:pt>
                <c:pt idx="10">
                  <c:v>1146</c:v>
                </c:pt>
                <c:pt idx="11">
                  <c:v>1559</c:v>
                </c:pt>
                <c:pt idx="12">
                  <c:v>1348</c:v>
                </c:pt>
                <c:pt idx="13">
                  <c:v>3829</c:v>
                </c:pt>
                <c:pt idx="14">
                  <c:v>533</c:v>
                </c:pt>
                <c:pt idx="15">
                  <c:v>1393</c:v>
                </c:pt>
                <c:pt idx="16">
                  <c:v>1594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523</c:v>
                </c:pt>
                <c:pt idx="1">
                  <c:v>752</c:v>
                </c:pt>
                <c:pt idx="2">
                  <c:v>931</c:v>
                </c:pt>
                <c:pt idx="3">
                  <c:v>298</c:v>
                </c:pt>
                <c:pt idx="4">
                  <c:v>1565</c:v>
                </c:pt>
                <c:pt idx="5">
                  <c:v>1698</c:v>
                </c:pt>
                <c:pt idx="6">
                  <c:v>2879</c:v>
                </c:pt>
                <c:pt idx="7">
                  <c:v>1904</c:v>
                </c:pt>
                <c:pt idx="8">
                  <c:v>116</c:v>
                </c:pt>
                <c:pt idx="9">
                  <c:v>115</c:v>
                </c:pt>
                <c:pt idx="10">
                  <c:v>951</c:v>
                </c:pt>
                <c:pt idx="11">
                  <c:v>1019</c:v>
                </c:pt>
                <c:pt idx="12">
                  <c:v>1077</c:v>
                </c:pt>
                <c:pt idx="13">
                  <c:v>854</c:v>
                </c:pt>
                <c:pt idx="14">
                  <c:v>482</c:v>
                </c:pt>
                <c:pt idx="15">
                  <c:v>680</c:v>
                </c:pt>
                <c:pt idx="16">
                  <c:v>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51534592"/>
        <c:axId val="151536384"/>
      </c:barChart>
      <c:catAx>
        <c:axId val="151534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baseline="0"/>
            </a:pPr>
            <a:endParaRPr lang="ru-RU"/>
          </a:p>
        </c:txPr>
        <c:crossAx val="151536384"/>
        <c:crosses val="autoZero"/>
        <c:auto val="1"/>
        <c:lblAlgn val="ctr"/>
        <c:lblOffset val="100"/>
        <c:noMultiLvlLbl val="0"/>
      </c:catAx>
      <c:valAx>
        <c:axId val="15153638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5345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371857876006611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915</c:v>
                </c:pt>
                <c:pt idx="1">
                  <c:v>776</c:v>
                </c:pt>
                <c:pt idx="2">
                  <c:v>5605</c:v>
                </c:pt>
                <c:pt idx="3">
                  <c:v>5005</c:v>
                </c:pt>
                <c:pt idx="4">
                  <c:v>14180</c:v>
                </c:pt>
                <c:pt idx="5">
                  <c:v>4910</c:v>
                </c:pt>
                <c:pt idx="6">
                  <c:v>26266</c:v>
                </c:pt>
                <c:pt idx="7">
                  <c:v>3597</c:v>
                </c:pt>
                <c:pt idx="8">
                  <c:v>290</c:v>
                </c:pt>
                <c:pt idx="9">
                  <c:v>176</c:v>
                </c:pt>
                <c:pt idx="10">
                  <c:v>7490</c:v>
                </c:pt>
                <c:pt idx="11">
                  <c:v>3723</c:v>
                </c:pt>
                <c:pt idx="12">
                  <c:v>9780</c:v>
                </c:pt>
                <c:pt idx="13">
                  <c:v>4637</c:v>
                </c:pt>
                <c:pt idx="14">
                  <c:v>1261</c:v>
                </c:pt>
                <c:pt idx="15">
                  <c:v>5561</c:v>
                </c:pt>
                <c:pt idx="16">
                  <c:v>1885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Бершетское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Кондратовское </c:v>
                </c:pt>
                <c:pt idx="5">
                  <c:v>Кукуштанское </c:v>
                </c:pt>
                <c:pt idx="6">
                  <c:v>Култаевское </c:v>
                </c:pt>
                <c:pt idx="7">
                  <c:v>Лобановское </c:v>
                </c:pt>
                <c:pt idx="8">
                  <c:v>Пальниковское </c:v>
                </c:pt>
                <c:pt idx="9">
                  <c:v>Платошинское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Усть-Качкинское </c:v>
                </c:pt>
                <c:pt idx="13">
                  <c:v>Фроловское </c:v>
                </c:pt>
                <c:pt idx="14">
                  <c:v>Хохловское </c:v>
                </c:pt>
                <c:pt idx="15">
                  <c:v>Юго-Камское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682</c:v>
                </c:pt>
                <c:pt idx="1">
                  <c:v>710</c:v>
                </c:pt>
                <c:pt idx="2">
                  <c:v>4722</c:v>
                </c:pt>
                <c:pt idx="3">
                  <c:v>3714</c:v>
                </c:pt>
                <c:pt idx="4">
                  <c:v>24909</c:v>
                </c:pt>
                <c:pt idx="5">
                  <c:v>4241</c:v>
                </c:pt>
                <c:pt idx="6">
                  <c:v>22038</c:v>
                </c:pt>
                <c:pt idx="7">
                  <c:v>2924</c:v>
                </c:pt>
                <c:pt idx="8">
                  <c:v>481</c:v>
                </c:pt>
                <c:pt idx="9">
                  <c:v>156</c:v>
                </c:pt>
                <c:pt idx="10">
                  <c:v>6083</c:v>
                </c:pt>
                <c:pt idx="11">
                  <c:v>2849</c:v>
                </c:pt>
                <c:pt idx="12">
                  <c:v>6991</c:v>
                </c:pt>
                <c:pt idx="13">
                  <c:v>3915</c:v>
                </c:pt>
                <c:pt idx="14">
                  <c:v>953</c:v>
                </c:pt>
                <c:pt idx="15">
                  <c:v>4604</c:v>
                </c:pt>
                <c:pt idx="16">
                  <c:v>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0844800"/>
        <c:axId val="160867072"/>
      </c:barChart>
      <c:catAx>
        <c:axId val="160844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 i="0" baseline="0"/>
            </a:pPr>
            <a:endParaRPr lang="ru-RU"/>
          </a:p>
        </c:txPr>
        <c:crossAx val="160867072"/>
        <c:crosses val="autoZero"/>
        <c:auto val="1"/>
        <c:lblAlgn val="ctr"/>
        <c:lblOffset val="100"/>
        <c:noMultiLvlLbl val="0"/>
      </c:catAx>
      <c:valAx>
        <c:axId val="160867072"/>
        <c:scaling>
          <c:orientation val="minMax"/>
          <c:max val="27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тыс. руб.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0844800"/>
        <c:crosses val="autoZero"/>
        <c:crossBetween val="between"/>
        <c:majorUnit val="6000"/>
        <c:minorUnit val="1000"/>
      </c:valAx>
    </c:plotArea>
    <c:legend>
      <c:legendPos val="b"/>
      <c:layout>
        <c:manualLayout>
          <c:xMode val="edge"/>
          <c:yMode val="edge"/>
          <c:x val="0.48991319512885667"/>
          <c:y val="6.9429154336386897E-2"/>
          <c:w val="0.44522410675191088"/>
          <c:h val="6.9265186747490687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плана 6 месяцев по налоговым и неналоговым доходам бюджетов </a:t>
            </a:r>
            <a:r>
              <a:rPr lang="ru-RU" sz="1800" baseline="0" dirty="0" smtClean="0"/>
              <a:t> </a:t>
            </a:r>
            <a:r>
              <a:rPr lang="ru-RU" sz="1800" dirty="0" smtClean="0"/>
              <a:t>поселений </a:t>
            </a:r>
            <a:r>
              <a:rPr lang="ru-RU" sz="1800" dirty="0"/>
              <a:t>по состоянию на 01.07.2017 года</a:t>
            </a:r>
          </a:p>
        </c:rich>
      </c:tx>
      <c:layout>
        <c:manualLayout>
          <c:xMode val="edge"/>
          <c:yMode val="edge"/>
          <c:x val="0.17196855829828261"/>
          <c:y val="2.340782502724993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7053937614409679E-2"/>
          <c:y val="0.21418692836354891"/>
          <c:w val="0.91049923506448027"/>
          <c:h val="0.5522964149973718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4577092004913526E-3"/>
                  <c:y val="6.22132368589061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4.5069163651840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046598973108159E-7"/>
                  <c:y val="4.23011988366319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3.88962190536993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0808699417623309E-5"/>
                  <c:y val="4.45229481449953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15563595091154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94410158189685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5349116713946108E-5"/>
                  <c:y val="4.3105625310349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383776522884134E-3"/>
                  <c:y val="5.39235298290416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0808699417623309E-5"/>
                  <c:y val="-6.96488614598850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2.9107895296871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091863517060367E-3"/>
                  <c:y val="-4.1925090444775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029180695847362E-3"/>
                  <c:y val="8.5714691069021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0287946996379792E-16"/>
                  <c:y val="9.02943888770653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4029180695847362E-3"/>
                  <c:y val="1.0480527771866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029180695847362E-3"/>
                  <c:y val="3.15982123856139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74584868810591E-3"/>
                  <c:y val="3.934931393069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4029180695847362E-3"/>
                  <c:y val="-6.85833970120823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3.5459582703677194E-5"/>
                  <c:y val="-1.29350919742627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'Таб. 2'!$B$7:$B$23</c:f>
              <c:strCache>
                <c:ptCount val="17"/>
                <c:pt idx="0">
                  <c:v>Хохловское </c:v>
                </c:pt>
                <c:pt idx="1">
                  <c:v>Кукуштанское</c:v>
                </c:pt>
                <c:pt idx="2">
                  <c:v>Савинское</c:v>
                </c:pt>
                <c:pt idx="3">
                  <c:v>Кондратовское</c:v>
                </c:pt>
                <c:pt idx="4">
                  <c:v>Пальниковское</c:v>
                </c:pt>
                <c:pt idx="5">
                  <c:v>Лобановское</c:v>
                </c:pt>
                <c:pt idx="6">
                  <c:v>Платошинское</c:v>
                </c:pt>
                <c:pt idx="7">
                  <c:v>Сылвенское</c:v>
                </c:pt>
                <c:pt idx="8">
                  <c:v>Усть-Качкинское</c:v>
                </c:pt>
                <c:pt idx="9">
                  <c:v>Юго-Камское</c:v>
                </c:pt>
                <c:pt idx="10">
                  <c:v>Гамовское</c:v>
                </c:pt>
                <c:pt idx="11">
                  <c:v>Заболотское</c:v>
                </c:pt>
                <c:pt idx="12">
                  <c:v>Бершетское</c:v>
                </c:pt>
                <c:pt idx="13">
                  <c:v>Култаевское</c:v>
                </c:pt>
                <c:pt idx="14">
                  <c:v>Фроловское</c:v>
                </c:pt>
                <c:pt idx="15">
                  <c:v>Двуреченское</c:v>
                </c:pt>
                <c:pt idx="16">
                  <c:v>Юговское</c:v>
                </c:pt>
              </c:strCache>
            </c:strRef>
          </c:cat>
          <c:val>
            <c:numRef>
              <c:f>'Таб. 2'!$L$7:$L$23</c:f>
              <c:numCache>
                <c:formatCode>#,##0.0</c:formatCode>
                <c:ptCount val="17"/>
                <c:pt idx="0">
                  <c:v>213.51496533548203</c:v>
                </c:pt>
                <c:pt idx="1">
                  <c:v>113.51029664060599</c:v>
                </c:pt>
                <c:pt idx="2">
                  <c:v>113.48170308225673</c:v>
                </c:pt>
                <c:pt idx="3">
                  <c:v>112.3869837702113</c:v>
                </c:pt>
                <c:pt idx="4">
                  <c:v>111.84974388161642</c:v>
                </c:pt>
                <c:pt idx="5">
                  <c:v>104.07942175990614</c:v>
                </c:pt>
                <c:pt idx="6">
                  <c:v>102.94915883554194</c:v>
                </c:pt>
                <c:pt idx="7">
                  <c:v>101.84166512809931</c:v>
                </c:pt>
                <c:pt idx="8">
                  <c:v>100.12832322543888</c:v>
                </c:pt>
                <c:pt idx="9">
                  <c:v>99.47656051474948</c:v>
                </c:pt>
                <c:pt idx="10">
                  <c:v>99.110891151332325</c:v>
                </c:pt>
                <c:pt idx="11">
                  <c:v>98.832255010257214</c:v>
                </c:pt>
                <c:pt idx="12">
                  <c:v>98.644030944162637</c:v>
                </c:pt>
                <c:pt idx="13">
                  <c:v>93.760584337215448</c:v>
                </c:pt>
                <c:pt idx="14">
                  <c:v>87.643003912138397</c:v>
                </c:pt>
                <c:pt idx="15">
                  <c:v>85.59899571218314</c:v>
                </c:pt>
                <c:pt idx="16">
                  <c:v>60.60675482186474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364928"/>
        <c:axId val="108366464"/>
      </c:barChart>
      <c:catAx>
        <c:axId val="10836492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8366464"/>
        <c:crosses val="autoZero"/>
        <c:auto val="1"/>
        <c:lblAlgn val="ctr"/>
        <c:lblOffset val="100"/>
        <c:noMultiLvlLbl val="0"/>
      </c:catAx>
      <c:valAx>
        <c:axId val="108366464"/>
        <c:scaling>
          <c:orientation val="minMax"/>
          <c:max val="21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плана </a:t>
                </a:r>
              </a:p>
            </c:rich>
          </c:tx>
          <c:layout>
            <c:manualLayout>
              <c:xMode val="edge"/>
              <c:yMode val="edge"/>
              <c:x val="2.0492979088355713E-2"/>
              <c:y val="0.1083111032807390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08364928"/>
        <c:crosses val="autoZero"/>
        <c:crossBetween val="between"/>
        <c:majorUnit val="101"/>
        <c:minorUnit val="101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Доходы бюджетов поселений на 1 жителя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по состоянию на 01.07.2017 года</a:t>
            </a:r>
          </a:p>
        </c:rich>
      </c:tx>
      <c:layout>
        <c:manualLayout>
          <c:xMode val="edge"/>
          <c:yMode val="edge"/>
          <c:x val="0.26484284776902889"/>
          <c:y val="4.70086099458457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789331324352224E-2"/>
          <c:y val="0.19183205992697225"/>
          <c:w val="0.90662436713149208"/>
          <c:h val="0.570545675008607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1.3123359580052494E-7"/>
                  <c:y val="4.89722031160709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666666666666668E-3"/>
                  <c:y val="2.1729682746631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69187309865275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11040515849597E-17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666666666666668E-3"/>
                  <c:y val="6.62755323772272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8.87289675491997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6.77247482265499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6.41025641025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6.18811881188118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666666666666668E-3"/>
                  <c:y val="6.51890482398949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6.51890482398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3'!$B$7:$B$23</c:f>
              <c:strCache>
                <c:ptCount val="17"/>
                <c:pt idx="0">
                  <c:v>Савинское</c:v>
                </c:pt>
                <c:pt idx="1">
                  <c:v>Хохловское</c:v>
                </c:pt>
                <c:pt idx="2">
                  <c:v>Кондратовское</c:v>
                </c:pt>
                <c:pt idx="3">
                  <c:v>Платошинское</c:v>
                </c:pt>
                <c:pt idx="4">
                  <c:v>Пальниковское</c:v>
                </c:pt>
                <c:pt idx="5">
                  <c:v>Култаевское</c:v>
                </c:pt>
                <c:pt idx="6">
                  <c:v>Сылвенское</c:v>
                </c:pt>
                <c:pt idx="7">
                  <c:v>Усть-Качкинское</c:v>
                </c:pt>
                <c:pt idx="8">
                  <c:v>Юговское</c:v>
                </c:pt>
                <c:pt idx="9">
                  <c:v>Лобановское</c:v>
                </c:pt>
                <c:pt idx="10">
                  <c:v>Двуреченское</c:v>
                </c:pt>
                <c:pt idx="11">
                  <c:v>Юго-Камское</c:v>
                </c:pt>
                <c:pt idx="12">
                  <c:v>Заболотское</c:v>
                </c:pt>
                <c:pt idx="13">
                  <c:v>Бершетское</c:v>
                </c:pt>
                <c:pt idx="14">
                  <c:v>Фроловское</c:v>
                </c:pt>
                <c:pt idx="15">
                  <c:v>Гамовское</c:v>
                </c:pt>
                <c:pt idx="16">
                  <c:v>Кукуштанское</c:v>
                </c:pt>
              </c:strCache>
            </c:strRef>
          </c:cat>
          <c:val>
            <c:numRef>
              <c:f>'Таб 3'!$E$7:$E$23</c:f>
              <c:numCache>
                <c:formatCode>0.00</c:formatCode>
                <c:ptCount val="17"/>
                <c:pt idx="0">
                  <c:v>4.3901033434650456</c:v>
                </c:pt>
                <c:pt idx="1">
                  <c:v>4.1650569476082007</c:v>
                </c:pt>
                <c:pt idx="2">
                  <c:v>3.4341572171540626</c:v>
                </c:pt>
                <c:pt idx="3">
                  <c:v>3.1676274757690686</c:v>
                </c:pt>
                <c:pt idx="4">
                  <c:v>2.8860438829787234</c:v>
                </c:pt>
                <c:pt idx="5">
                  <c:v>2.7961480123343616</c:v>
                </c:pt>
                <c:pt idx="6">
                  <c:v>2.4001533135509394</c:v>
                </c:pt>
                <c:pt idx="7">
                  <c:v>2.3118802252175397</c:v>
                </c:pt>
                <c:pt idx="8">
                  <c:v>2.3052743142144636</c:v>
                </c:pt>
                <c:pt idx="9">
                  <c:v>2.2395064985830158</c:v>
                </c:pt>
                <c:pt idx="10">
                  <c:v>2.2356861673045376</c:v>
                </c:pt>
                <c:pt idx="11">
                  <c:v>2.2077133105802047</c:v>
                </c:pt>
                <c:pt idx="12">
                  <c:v>2.1875855390574563</c:v>
                </c:pt>
                <c:pt idx="13">
                  <c:v>2.0868349358974356</c:v>
                </c:pt>
                <c:pt idx="14">
                  <c:v>2.0403640826344858</c:v>
                </c:pt>
                <c:pt idx="15">
                  <c:v>1.9826961014560827</c:v>
                </c:pt>
                <c:pt idx="16">
                  <c:v>1.8456454918032787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51008"/>
        <c:axId val="134698112"/>
      </c:barChart>
      <c:catAx>
        <c:axId val="13225100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4698112"/>
        <c:crosses val="autoZero"/>
        <c:auto val="1"/>
        <c:lblAlgn val="ctr"/>
        <c:lblOffset val="100"/>
        <c:noMultiLvlLbl val="0"/>
      </c:catAx>
      <c:valAx>
        <c:axId val="134698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sz="1200" dirty="0"/>
                  <a:t>тыс. руб.
</a:t>
                </a:r>
              </a:p>
            </c:rich>
          </c:tx>
          <c:layout>
            <c:manualLayout>
              <c:xMode val="edge"/>
              <c:yMode val="edge"/>
              <c:x val="5.8989720034995627E-2"/>
              <c:y val="0.1320549915507424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2251008"/>
        <c:crosses val="autoZero"/>
        <c:crossBetween val="between"/>
        <c:majorUnit val="2.57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/>
              <a:t>Исполнение плана 6 месяцев по налогу на доходы физических лиц бюджетов поселений  по состоянию на 01.07.2017 года</a:t>
            </a:r>
          </a:p>
        </c:rich>
      </c:tx>
      <c:layout>
        <c:manualLayout>
          <c:xMode val="edge"/>
          <c:yMode val="edge"/>
          <c:x val="0.14992987981765438"/>
          <c:y val="2.43546060238973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892349772067965E-2"/>
          <c:y val="0.18123363250922306"/>
          <c:w val="0.861956147342266"/>
          <c:h val="0.6172978675418434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5.40540540540540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230190412722648E-5"/>
                  <c:y val="3.83982407604454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83079385002922E-3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56302759452365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6416258778463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84157721862417E-3"/>
                  <c:y val="3.36724125700506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694878115584771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7852734624388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03078669220401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500777480875696E-3"/>
                  <c:y val="-8.52805561466978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694878115584771E-3"/>
                  <c:y val="-2.16414840036887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2.98503227637085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277180019711998E-3"/>
                  <c:y val="3.20976094204440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0783368594948639E-7"/>
                  <c:y val="-9.934028516705682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94878115584771E-3"/>
                  <c:y val="-2.32489182095481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4083079385002922E-3"/>
                  <c:y val="5.77300134780449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888978750293847E-3"/>
                  <c:y val="5.64176775200397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389756231169541E-3"/>
                  <c:y val="-2.32658012343051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3694878115584771E-3"/>
                  <c:y val="1.0968432999929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3112576211457545E-3"/>
                  <c:y val="3.83996595020217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 6'!$B$7:$B$23</c:f>
              <c:strCache>
                <c:ptCount val="17"/>
                <c:pt idx="0">
                  <c:v>Хохловское</c:v>
                </c:pt>
                <c:pt idx="1">
                  <c:v>Кондратовское</c:v>
                </c:pt>
                <c:pt idx="2">
                  <c:v>Заболотское</c:v>
                </c:pt>
                <c:pt idx="3">
                  <c:v>Култаевское</c:v>
                </c:pt>
                <c:pt idx="4">
                  <c:v>Савинское</c:v>
                </c:pt>
                <c:pt idx="5">
                  <c:v>Двуреченское</c:v>
                </c:pt>
                <c:pt idx="6">
                  <c:v>Юго-Камское</c:v>
                </c:pt>
                <c:pt idx="7">
                  <c:v>Кукуштанское</c:v>
                </c:pt>
                <c:pt idx="8">
                  <c:v>Пальниковское</c:v>
                </c:pt>
                <c:pt idx="9">
                  <c:v>Фроловское</c:v>
                </c:pt>
                <c:pt idx="10">
                  <c:v>Платошинское</c:v>
                </c:pt>
                <c:pt idx="11">
                  <c:v>Гамовское</c:v>
                </c:pt>
                <c:pt idx="12">
                  <c:v>Усть-Качкинское</c:v>
                </c:pt>
                <c:pt idx="13">
                  <c:v>Сылвенское</c:v>
                </c:pt>
                <c:pt idx="14">
                  <c:v>Лобановское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'таб 6'!$L$7:$L$23</c:f>
              <c:numCache>
                <c:formatCode>#,##0.0</c:formatCode>
                <c:ptCount val="17"/>
                <c:pt idx="0">
                  <c:v>168.12558420850056</c:v>
                </c:pt>
                <c:pt idx="1">
                  <c:v>133.84750943683576</c:v>
                </c:pt>
                <c:pt idx="2">
                  <c:v>126.84848484848486</c:v>
                </c:pt>
                <c:pt idx="3">
                  <c:v>118.2524821245768</c:v>
                </c:pt>
                <c:pt idx="4">
                  <c:v>110.67667232096763</c:v>
                </c:pt>
                <c:pt idx="5">
                  <c:v>108.52723474108342</c:v>
                </c:pt>
                <c:pt idx="6">
                  <c:v>106.89626699295134</c:v>
                </c:pt>
                <c:pt idx="7">
                  <c:v>102.57451485569764</c:v>
                </c:pt>
                <c:pt idx="8">
                  <c:v>102.43230769230769</c:v>
                </c:pt>
                <c:pt idx="9">
                  <c:v>101.40266067078882</c:v>
                </c:pt>
                <c:pt idx="10">
                  <c:v>100.88944034480507</c:v>
                </c:pt>
                <c:pt idx="11">
                  <c:v>100.7126234132581</c:v>
                </c:pt>
                <c:pt idx="12">
                  <c:v>100.49460869565216</c:v>
                </c:pt>
                <c:pt idx="13">
                  <c:v>98.60262159365297</c:v>
                </c:pt>
                <c:pt idx="14">
                  <c:v>96.445416666666674</c:v>
                </c:pt>
                <c:pt idx="15">
                  <c:v>96.175942549371641</c:v>
                </c:pt>
                <c:pt idx="16">
                  <c:v>88.354906915579392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67456"/>
        <c:axId val="137269248"/>
      </c:barChart>
      <c:catAx>
        <c:axId val="1372674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36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269248"/>
        <c:crosses val="autoZero"/>
        <c:auto val="1"/>
        <c:lblAlgn val="ctr"/>
        <c:lblOffset val="100"/>
        <c:noMultiLvlLbl val="0"/>
      </c:catAx>
      <c:valAx>
        <c:axId val="137269248"/>
        <c:scaling>
          <c:orientation val="minMax"/>
          <c:max val="170"/>
          <c:min val="0"/>
        </c:scaling>
        <c:delete val="0"/>
        <c:axPos val="l"/>
        <c:majorGridlines/>
        <c:minorGridlines/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1095676198369941E-2"/>
              <c:y val="6.5527081842042464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267456"/>
        <c:crosses val="autoZero"/>
        <c:crossBetween val="between"/>
        <c:majorUnit val="107.7"/>
        <c:minorUnit val="107.7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dirty="0"/>
              <a:t>Исполнение плана 6 месяцев по налогу на имущество физических  лиц </a:t>
            </a:r>
            <a:r>
              <a:rPr lang="ru-RU" sz="1800" dirty="0" smtClean="0"/>
              <a:t>бюджетов </a:t>
            </a:r>
            <a:r>
              <a:rPr lang="ru-RU" sz="1800" dirty="0"/>
              <a:t>поселений по состоянию на 01.07.2017 года</a:t>
            </a:r>
          </a:p>
        </c:rich>
      </c:tx>
      <c:layout>
        <c:manualLayout>
          <c:xMode val="edge"/>
          <c:yMode val="edge"/>
          <c:x val="0.20069390467822423"/>
          <c:y val="2.56313460817397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6669412836605809E-2"/>
          <c:y val="0.16969052370776441"/>
          <c:w val="0.89683219976145212"/>
          <c:h val="0.5965849853079997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2.1243891474891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10028732043754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59781409233394E-3"/>
                  <c:y val="6.202453170174920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79533315849734E-3"/>
                  <c:y val="3.43882441589151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3814430791601901E-5"/>
                  <c:y val="-1.106451874945075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399684335939908E-3"/>
                  <c:y val="1.82510298795432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2433163191284503E-5"/>
                  <c:y val="2.72070709704333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603481097526125E-3"/>
                  <c:y val="4.8628855167938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707823483884167E-5"/>
                  <c:y val="-9.634534743989445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95098853849299E-3"/>
                  <c:y val="2.32280567578059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2602381988683574E-3"/>
                  <c:y val="6.5182249569797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958682300390843E-3"/>
                  <c:y val="2.300498861483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1662643928301909E-3"/>
                  <c:y val="4.10807506677559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593589117943173E-3"/>
                  <c:y val="5.0556801260769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538822722536567E-3"/>
                  <c:y val="6.1911549135828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104591197457104E-3"/>
                  <c:y val="4.5172747446304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497505022927408E-3"/>
                  <c:y val="3.33515843632128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3539128080151638E-3"/>
                  <c:y val="-3.1863433026047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4.377836748307014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1.4064702107200045E-3"/>
                  <c:y val="-2.5232705036737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8'!$B$7:$B$23</c:f>
              <c:strCache>
                <c:ptCount val="17"/>
                <c:pt idx="0">
                  <c:v>Бершетское </c:v>
                </c:pt>
                <c:pt idx="1">
                  <c:v>Гамовское</c:v>
                </c:pt>
                <c:pt idx="2">
                  <c:v>Фроловское</c:v>
                </c:pt>
                <c:pt idx="3">
                  <c:v>Хохловское</c:v>
                </c:pt>
                <c:pt idx="4">
                  <c:v>Култаевское</c:v>
                </c:pt>
                <c:pt idx="5">
                  <c:v>Усть-Качкинское</c:v>
                </c:pt>
                <c:pt idx="6">
                  <c:v>Пальниковское</c:v>
                </c:pt>
                <c:pt idx="7">
                  <c:v>Кондратовское</c:v>
                </c:pt>
                <c:pt idx="8">
                  <c:v>Савинское </c:v>
                </c:pt>
                <c:pt idx="9">
                  <c:v>Лобановское</c:v>
                </c:pt>
                <c:pt idx="10">
                  <c:v>Юго-Камское</c:v>
                </c:pt>
                <c:pt idx="11">
                  <c:v>Платошинское </c:v>
                </c:pt>
                <c:pt idx="12">
                  <c:v>Двуреченское</c:v>
                </c:pt>
                <c:pt idx="13">
                  <c:v>Кукуштанское</c:v>
                </c:pt>
                <c:pt idx="14">
                  <c:v>Сылвенское</c:v>
                </c:pt>
                <c:pt idx="15">
                  <c:v>Заболотское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8'!$L$7:$L$23</c:f>
              <c:numCache>
                <c:formatCode>#,##0.0</c:formatCode>
                <c:ptCount val="17"/>
                <c:pt idx="0">
                  <c:v>368.6</c:v>
                </c:pt>
                <c:pt idx="1">
                  <c:v>273.9734734522649</c:v>
                </c:pt>
                <c:pt idx="2">
                  <c:v>236.35245901639345</c:v>
                </c:pt>
                <c:pt idx="3">
                  <c:v>150.4</c:v>
                </c:pt>
                <c:pt idx="4">
                  <c:v>135.0873440285205</c:v>
                </c:pt>
                <c:pt idx="5">
                  <c:v>110.71</c:v>
                </c:pt>
                <c:pt idx="6">
                  <c:v>107.2470588235294</c:v>
                </c:pt>
                <c:pt idx="7">
                  <c:v>93.76666666666668</c:v>
                </c:pt>
                <c:pt idx="8">
                  <c:v>88.59</c:v>
                </c:pt>
                <c:pt idx="9">
                  <c:v>41.95824847250509</c:v>
                </c:pt>
                <c:pt idx="10">
                  <c:v>40.732265446224261</c:v>
                </c:pt>
                <c:pt idx="11">
                  <c:v>40.610372459950362</c:v>
                </c:pt>
                <c:pt idx="12">
                  <c:v>34.409888357256776</c:v>
                </c:pt>
                <c:pt idx="13">
                  <c:v>32.266666666666666</c:v>
                </c:pt>
                <c:pt idx="14">
                  <c:v>27.11</c:v>
                </c:pt>
                <c:pt idx="15">
                  <c:v>-112.1</c:v>
                </c:pt>
                <c:pt idx="16">
                  <c:v>-726.68821839080465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71008"/>
        <c:axId val="137372800"/>
      </c:barChart>
      <c:catAx>
        <c:axId val="137371008"/>
        <c:scaling>
          <c:orientation val="minMax"/>
        </c:scaling>
        <c:delete val="0"/>
        <c:axPos val="b"/>
        <c:numFmt formatCode="0.0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372800"/>
        <c:crosses val="autoZero"/>
        <c:auto val="1"/>
        <c:lblAlgn val="ctr"/>
        <c:lblOffset val="100"/>
        <c:noMultiLvlLbl val="0"/>
      </c:catAx>
      <c:valAx>
        <c:axId val="137372800"/>
        <c:scaling>
          <c:orientation val="minMax"/>
          <c:max val="37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3.4364052132968359E-3"/>
              <c:y val="5.0724859392575927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371008"/>
        <c:crosses val="autoZero"/>
        <c:crossBetween val="between"/>
        <c:majorUnit val="59.2"/>
        <c:minorUnit val="59.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Исполнение плана 6 месяцев по транспортному налогу  бюджетов                                                                                       </a:t>
            </a:r>
            <a:r>
              <a:rPr lang="ru-RU" sz="2000" dirty="0" smtClean="0"/>
              <a:t>поселений </a:t>
            </a:r>
            <a:r>
              <a:rPr lang="ru-RU" sz="2000" dirty="0"/>
              <a:t>по состоянию на 01.07.2017 года</a:t>
            </a:r>
          </a:p>
        </c:rich>
      </c:tx>
      <c:layout>
        <c:manualLayout>
          <c:xMode val="edge"/>
          <c:yMode val="edge"/>
          <c:x val="0.19712067670527458"/>
          <c:y val="1.287298357368250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207279792243499"/>
          <c:y val="0.20234598484178243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1.2369607645198197E-3"/>
                  <c:y val="1.5727869407270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113678413149176E-3"/>
                  <c:y val="-2.46563845643073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0249989243147883E-5"/>
                  <c:y val="-3.09887974100957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4752377264317368E-5"/>
                  <c:y val="-3.5956010384695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752377264317368E-5"/>
                  <c:y val="-4.3027520582728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30484918893335E-3"/>
                  <c:y val="-5.12641742257787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939202271847166E-5"/>
                  <c:y val="4.18950074237463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54825523858698E-3"/>
                  <c:y val="6.559399944713751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854825523858698E-3"/>
                  <c:y val="4.524010320555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2566154640506002E-3"/>
                  <c:y val="5.0770562481386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537896291641849E-4"/>
                  <c:y val="-2.1388773771699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441492506703496E-3"/>
                  <c:y val="-4.61519201547175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219015017137821E-3"/>
                  <c:y val="-4.67534074688032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6120218579235E-3"/>
                  <c:y val="-1.0271290319887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0950475452863474E-4"/>
                  <c:y val="1.0296896875165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3307301751215525E-3"/>
                  <c:y val="3.53064297503639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62277871003829E-3"/>
                  <c:y val="5.54465421408750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0908860831298831E-7"/>
                  <c:y val="-3.40565570751024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1.3854253255749516E-3"/>
                  <c:y val="-2.06131717087995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-4.5957659897775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9'!$B$7:$B$23</c:f>
              <c:strCache>
                <c:ptCount val="17"/>
                <c:pt idx="0">
                  <c:v>Юго-Камское</c:v>
                </c:pt>
                <c:pt idx="1">
                  <c:v>Хохловское</c:v>
                </c:pt>
                <c:pt idx="2">
                  <c:v>Пальниковское</c:v>
                </c:pt>
                <c:pt idx="3">
                  <c:v>Кукуштанское</c:v>
                </c:pt>
                <c:pt idx="4">
                  <c:v>Лобановское</c:v>
                </c:pt>
                <c:pt idx="5">
                  <c:v>Савинское</c:v>
                </c:pt>
                <c:pt idx="6">
                  <c:v>Гамовское</c:v>
                </c:pt>
                <c:pt idx="7">
                  <c:v>Бершетское</c:v>
                </c:pt>
                <c:pt idx="8">
                  <c:v>Платошинское</c:v>
                </c:pt>
                <c:pt idx="9">
                  <c:v>Усть-Качкинское</c:v>
                </c:pt>
                <c:pt idx="10">
                  <c:v>Фроловское </c:v>
                </c:pt>
                <c:pt idx="11">
                  <c:v>Кондратовское</c:v>
                </c:pt>
                <c:pt idx="12">
                  <c:v>Култаевское</c:v>
                </c:pt>
                <c:pt idx="13">
                  <c:v>Юговское</c:v>
                </c:pt>
                <c:pt idx="14">
                  <c:v>Двуреченское</c:v>
                </c:pt>
                <c:pt idx="15">
                  <c:v>Заболотское</c:v>
                </c:pt>
                <c:pt idx="16">
                  <c:v>Сылвенское</c:v>
                </c:pt>
              </c:strCache>
            </c:strRef>
          </c:cat>
          <c:val>
            <c:numRef>
              <c:f>'Табл. 9'!$L$7:$L$23</c:f>
              <c:numCache>
                <c:formatCode>#,##0.0</c:formatCode>
                <c:ptCount val="17"/>
                <c:pt idx="0">
                  <c:v>288.61006289308176</c:v>
                </c:pt>
                <c:pt idx="1">
                  <c:v>221.11864406779662</c:v>
                </c:pt>
                <c:pt idx="2">
                  <c:v>212.08</c:v>
                </c:pt>
                <c:pt idx="3">
                  <c:v>159.14583992407466</c:v>
                </c:pt>
                <c:pt idx="4">
                  <c:v>140.70365168539325</c:v>
                </c:pt>
                <c:pt idx="5">
                  <c:v>140.14716981132077</c:v>
                </c:pt>
                <c:pt idx="6">
                  <c:v>121.3686274509804</c:v>
                </c:pt>
                <c:pt idx="7">
                  <c:v>112.76896551724136</c:v>
                </c:pt>
                <c:pt idx="8">
                  <c:v>109.07504363001746</c:v>
                </c:pt>
                <c:pt idx="9">
                  <c:v>104.37265415549597</c:v>
                </c:pt>
                <c:pt idx="10">
                  <c:v>97.410920661603569</c:v>
                </c:pt>
                <c:pt idx="11">
                  <c:v>96.562445414847161</c:v>
                </c:pt>
                <c:pt idx="12">
                  <c:v>94.073548131232698</c:v>
                </c:pt>
                <c:pt idx="13">
                  <c:v>88.19829717110683</c:v>
                </c:pt>
                <c:pt idx="14">
                  <c:v>84.738952840698104</c:v>
                </c:pt>
                <c:pt idx="15">
                  <c:v>83.375</c:v>
                </c:pt>
                <c:pt idx="16">
                  <c:v>53.18899907749077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503488"/>
        <c:axId val="137505024"/>
      </c:barChart>
      <c:catAx>
        <c:axId val="1375034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505024"/>
        <c:crosses val="autoZero"/>
        <c:auto val="1"/>
        <c:lblAlgn val="ctr"/>
        <c:lblOffset val="100"/>
        <c:noMultiLvlLbl val="0"/>
      </c:catAx>
      <c:valAx>
        <c:axId val="137505024"/>
        <c:scaling>
          <c:orientation val="minMax"/>
          <c:max val="40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6328951489300374E-3"/>
              <c:y val="7.837417794685776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7503488"/>
        <c:crosses val="autoZero"/>
        <c:crossBetween val="between"/>
        <c:majorUnit val="104"/>
        <c:minorUnit val="104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/>
              <a:t>Исполнение плана 6 месяцев по земельному налогу  бюджетов                                                                                             поселений по состоянию на 01.07.2017 года</a:t>
            </a:r>
          </a:p>
        </c:rich>
      </c:tx>
      <c:layout>
        <c:manualLayout>
          <c:xMode val="edge"/>
          <c:yMode val="edge"/>
          <c:x val="0.23543029637151594"/>
          <c:y val="2.41013160068278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75089281872553"/>
          <c:y val="0.19298268736926244"/>
          <c:w val="0.87792722785924715"/>
          <c:h val="0.5657903370631303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-3.16508222649274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66012650058087E-3"/>
                  <c:y val="-5.60167627534679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322404371584699E-3"/>
                  <c:y val="1.70249372176210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0220574480025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6120218579235E-3"/>
                  <c:y val="3.69707431279513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18916344960119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66120218579235E-3"/>
                  <c:y val="-1.03449204378610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27289501879219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66120218579235E-3"/>
                  <c:y val="-2.3495490439504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366120218579235E-3"/>
                  <c:y val="7.13451585290499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3.7295284093807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66120218579235E-3"/>
                  <c:y val="3.92411126794895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018099206310814E-16"/>
                  <c:y val="2.2865257393582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366120218579235E-3"/>
                  <c:y val="4.21619813721988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366120218579235E-3"/>
                  <c:y val="6.01591242779317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5.30222693531283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1.366120218579235E-3"/>
                  <c:y val="2.689580109181816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10'!$B$7:$B$23</c:f>
              <c:strCache>
                <c:ptCount val="17"/>
                <c:pt idx="0">
                  <c:v>Хохловское</c:v>
                </c:pt>
                <c:pt idx="1">
                  <c:v>Кукуштанское</c:v>
                </c:pt>
                <c:pt idx="2">
                  <c:v>Платошинское</c:v>
                </c:pt>
                <c:pt idx="3">
                  <c:v>Кондратовское</c:v>
                </c:pt>
                <c:pt idx="4">
                  <c:v>Сылвенское</c:v>
                </c:pt>
                <c:pt idx="5">
                  <c:v>Савинское</c:v>
                </c:pt>
                <c:pt idx="6">
                  <c:v>Лобановское</c:v>
                </c:pt>
                <c:pt idx="7">
                  <c:v>Юго-Камское</c:v>
                </c:pt>
                <c:pt idx="8">
                  <c:v>Гамовское</c:v>
                </c:pt>
                <c:pt idx="9">
                  <c:v>Усть-Качкинское</c:v>
                </c:pt>
                <c:pt idx="10">
                  <c:v>Заболотское</c:v>
                </c:pt>
                <c:pt idx="11">
                  <c:v>Култаевское</c:v>
                </c:pt>
                <c:pt idx="12">
                  <c:v>Бершетское</c:v>
                </c:pt>
                <c:pt idx="13">
                  <c:v>Пальниковское</c:v>
                </c:pt>
                <c:pt idx="14">
                  <c:v>Фроловское </c:v>
                </c:pt>
                <c:pt idx="15">
                  <c:v>Двуреченское</c:v>
                </c:pt>
                <c:pt idx="16">
                  <c:v>Юговское</c:v>
                </c:pt>
              </c:strCache>
            </c:strRef>
          </c:cat>
          <c:val>
            <c:numRef>
              <c:f>'Табл. 10'!$L$7:$L$23</c:f>
              <c:numCache>
                <c:formatCode>#,##0.0</c:formatCode>
                <c:ptCount val="17"/>
                <c:pt idx="0">
                  <c:v>331.43595863166269</c:v>
                </c:pt>
                <c:pt idx="1">
                  <c:v>180.38493113198942</c:v>
                </c:pt>
                <c:pt idx="2">
                  <c:v>162.97499999999999</c:v>
                </c:pt>
                <c:pt idx="3">
                  <c:v>149.10772914015422</c:v>
                </c:pt>
                <c:pt idx="4">
                  <c:v>134.48811091822154</c:v>
                </c:pt>
                <c:pt idx="5">
                  <c:v>127.64673684210528</c:v>
                </c:pt>
                <c:pt idx="6">
                  <c:v>108.87134328358211</c:v>
                </c:pt>
                <c:pt idx="7">
                  <c:v>104.0717956346044</c:v>
                </c:pt>
                <c:pt idx="8">
                  <c:v>100.95840707964601</c:v>
                </c:pt>
                <c:pt idx="9">
                  <c:v>99.470667419340828</c:v>
                </c:pt>
                <c:pt idx="10">
                  <c:v>96.327745664739879</c:v>
                </c:pt>
                <c:pt idx="11">
                  <c:v>89.923845266921191</c:v>
                </c:pt>
                <c:pt idx="12">
                  <c:v>86.182757810664796</c:v>
                </c:pt>
                <c:pt idx="13">
                  <c:v>85.09482758620689</c:v>
                </c:pt>
                <c:pt idx="14">
                  <c:v>85.091928749773587</c:v>
                </c:pt>
                <c:pt idx="15">
                  <c:v>68.66985356110898</c:v>
                </c:pt>
                <c:pt idx="16">
                  <c:v>50.927472527472531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213056"/>
        <c:axId val="151311872"/>
      </c:barChart>
      <c:catAx>
        <c:axId val="14121305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1311872"/>
        <c:crosses val="autoZero"/>
        <c:auto val="1"/>
        <c:lblAlgn val="ctr"/>
        <c:lblOffset val="100"/>
        <c:noMultiLvlLbl val="0"/>
      </c:catAx>
      <c:valAx>
        <c:axId val="151311872"/>
        <c:scaling>
          <c:orientation val="minMax"/>
          <c:max val="340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 </a:t>
                </a:r>
                <a:r>
                  <a:rPr lang="ru-RU" dirty="0"/>
                  <a:t>исполнения                                                плана </a:t>
                </a:r>
              </a:p>
            </c:rich>
          </c:tx>
          <c:layout>
            <c:manualLayout>
              <c:xMode val="edge"/>
              <c:yMode val="edge"/>
              <c:x val="1.6328455771781171E-3"/>
              <c:y val="7.8374245177394788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1213056"/>
        <c:crosses val="autoZero"/>
        <c:crossBetween val="between"/>
        <c:majorUnit val="99.22"/>
        <c:minorUnit val="99.22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000" dirty="0"/>
              <a:t>Исполнение плана 6 месяцев по </a:t>
            </a:r>
            <a:r>
              <a:rPr lang="ru-RU" sz="2000" dirty="0" smtClean="0"/>
              <a:t>доходам </a:t>
            </a:r>
            <a:r>
              <a:rPr lang="ru-RU" sz="2000" dirty="0"/>
              <a:t>от сдачи в аренду имущества бюджетов                                                                     поселений по состоянию на 01.07.2017 года</a:t>
            </a:r>
          </a:p>
        </c:rich>
      </c:tx>
      <c:layout>
        <c:manualLayout>
          <c:xMode val="edge"/>
          <c:yMode val="edge"/>
          <c:x val="0.29488443337554049"/>
          <c:y val="1.87862565337972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9047726177085"/>
          <c:y val="0.1680660268157235"/>
          <c:w val="0.85714345503868239"/>
          <c:h val="0.546875732330333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 w="25400"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1.2703523880601187E-3"/>
                  <c:y val="5.13037853271173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062639933586576E-4"/>
                  <c:y val="2.15981500895957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947492585790994E-3"/>
                  <c:y val="-9.49357959150283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886045027343644E-17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7.0846617074034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0846617074034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3605442176870747E-3"/>
                  <c:y val="3.16438925474379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6.5957084801169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2.85338934121013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51348456575765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3.54233085370173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9.9772090054687287E-17"/>
                  <c:y val="1.7711654268508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5.31349628055260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3.18656368804058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605442176870747E-3"/>
                  <c:y val="4.34298130374510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12'!$B$7:$B$23</c:f>
              <c:strCache>
                <c:ptCount val="17"/>
                <c:pt idx="0">
                  <c:v>Кондратовское</c:v>
                </c:pt>
                <c:pt idx="1">
                  <c:v>Бершетское</c:v>
                </c:pt>
                <c:pt idx="2">
                  <c:v>Двуреченское</c:v>
                </c:pt>
                <c:pt idx="3">
                  <c:v>Сылвенское</c:v>
                </c:pt>
                <c:pt idx="4">
                  <c:v>Заболотское</c:v>
                </c:pt>
                <c:pt idx="5">
                  <c:v>Савинское</c:v>
                </c:pt>
                <c:pt idx="6">
                  <c:v>Гамовское</c:v>
                </c:pt>
                <c:pt idx="7">
                  <c:v>Платошинское</c:v>
                </c:pt>
                <c:pt idx="8">
                  <c:v>Фроловское </c:v>
                </c:pt>
                <c:pt idx="9">
                  <c:v>Усть-Качкинское</c:v>
                </c:pt>
                <c:pt idx="10">
                  <c:v>Кукуштанское</c:v>
                </c:pt>
                <c:pt idx="11">
                  <c:v>Лобановское</c:v>
                </c:pt>
                <c:pt idx="12">
                  <c:v>Култаевское</c:v>
                </c:pt>
                <c:pt idx="13">
                  <c:v>Хохловское</c:v>
                </c:pt>
                <c:pt idx="14">
                  <c:v>Юго-Камское</c:v>
                </c:pt>
                <c:pt idx="15">
                  <c:v>Юговское </c:v>
                </c:pt>
                <c:pt idx="16">
                  <c:v>Пальниковское</c:v>
                </c:pt>
              </c:strCache>
            </c:strRef>
          </c:cat>
          <c:val>
            <c:numRef>
              <c:f>'Табл. 12'!$L$7:$L$23</c:f>
              <c:numCache>
                <c:formatCode>#,##0.0</c:formatCode>
                <c:ptCount val="17"/>
                <c:pt idx="0">
                  <c:v>500.12091898428059</c:v>
                </c:pt>
                <c:pt idx="1">
                  <c:v>291.72211350293537</c:v>
                </c:pt>
                <c:pt idx="2">
                  <c:v>153.11061381074168</c:v>
                </c:pt>
                <c:pt idx="3">
                  <c:v>113.3058305830583</c:v>
                </c:pt>
                <c:pt idx="4">
                  <c:v>104.27826086956522</c:v>
                </c:pt>
                <c:pt idx="5">
                  <c:v>102.19333333333334</c:v>
                </c:pt>
                <c:pt idx="6">
                  <c:v>101.34999999999998</c:v>
                </c:pt>
                <c:pt idx="7">
                  <c:v>100.03556910569105</c:v>
                </c:pt>
                <c:pt idx="8">
                  <c:v>91.1023622047244</c:v>
                </c:pt>
                <c:pt idx="9">
                  <c:v>90.250000000000014</c:v>
                </c:pt>
                <c:pt idx="10">
                  <c:v>88.164285714285711</c:v>
                </c:pt>
                <c:pt idx="11">
                  <c:v>84.529166666666669</c:v>
                </c:pt>
                <c:pt idx="12">
                  <c:v>68.395294117647069</c:v>
                </c:pt>
                <c:pt idx="13">
                  <c:v>65.957178841309812</c:v>
                </c:pt>
                <c:pt idx="14">
                  <c:v>41.604812706931249</c:v>
                </c:pt>
                <c:pt idx="15">
                  <c:v>20.092889173606661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559488"/>
        <c:axId val="140561408"/>
      </c:barChart>
      <c:catAx>
        <c:axId val="1405594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561408"/>
        <c:crosses val="autoZero"/>
        <c:auto val="1"/>
        <c:lblAlgn val="ctr"/>
        <c:lblOffset val="100"/>
        <c:noMultiLvlLbl val="0"/>
      </c:catAx>
      <c:valAx>
        <c:axId val="140561408"/>
        <c:scaling>
          <c:orientation val="minMax"/>
          <c:max val="500.5"/>
          <c:min val="0"/>
        </c:scaling>
        <c:delete val="0"/>
        <c:axPos val="l"/>
        <c:majorGridlines>
          <c:spPr>
            <a:ln w="25400">
              <a:solidFill>
                <a:srgbClr val="FF0000"/>
              </a:solidFill>
              <a:prstDash val="solid"/>
            </a:ln>
          </c:spPr>
        </c:majorGridlines>
        <c:minorGridlines>
          <c:spPr>
            <a:ln w="12700">
              <a:solidFill>
                <a:srgbClr val="99CCFF"/>
              </a:solidFill>
              <a:prstDash val="solid"/>
            </a:ln>
          </c:spPr>
        </c:minorGridlines>
        <c:title>
          <c:tx>
            <c:rich>
              <a:bodyPr rot="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%</a:t>
                </a:r>
              </a:p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dirty="0" smtClean="0"/>
                  <a:t> </a:t>
                </a:r>
                <a:r>
                  <a:rPr lang="ru-RU" dirty="0"/>
                  <a:t>исполнения плана </a:t>
                </a:r>
              </a:p>
            </c:rich>
          </c:tx>
          <c:layout>
            <c:manualLayout>
              <c:xMode val="edge"/>
              <c:yMode val="edge"/>
              <c:x val="0.10960577792943642"/>
              <c:y val="4.057582385535141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559488"/>
        <c:crosses val="autoZero"/>
        <c:crossBetween val="between"/>
        <c:majorUnit val="91.5"/>
        <c:minorUnit val="91.5"/>
      </c:valAx>
      <c:spPr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плана 6 месяцев от использования имущества,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находящегося в собственности поселений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состоянию на 01.07.2017 года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(социальный найм)</a:t>
            </a:r>
          </a:p>
        </c:rich>
      </c:tx>
      <c:layout>
        <c:manualLayout>
          <c:xMode val="edge"/>
          <c:yMode val="edge"/>
          <c:x val="0.17351600605949627"/>
          <c:y val="1.19145459240502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61688311688312E-2"/>
          <c:y val="0.18549361621117216"/>
          <c:w val="0.91802002628080281"/>
          <c:h val="0.537455722315328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txPr>
              <a:bodyPr rot="-5400000" vert="horz"/>
              <a:lstStyle/>
              <a:p>
                <a:pPr algn="ctr"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'Табл. 14'!$B$7:$B$23</c:f>
              <c:strCache>
                <c:ptCount val="17"/>
                <c:pt idx="0">
                  <c:v>Лобановское</c:v>
                </c:pt>
                <c:pt idx="1">
                  <c:v>Усть-Качкинское </c:v>
                </c:pt>
                <c:pt idx="2">
                  <c:v>Кондратовское</c:v>
                </c:pt>
                <c:pt idx="3">
                  <c:v>Бершетское</c:v>
                </c:pt>
                <c:pt idx="4">
                  <c:v>Двуреченское</c:v>
                </c:pt>
                <c:pt idx="5">
                  <c:v>Фроловское </c:v>
                </c:pt>
                <c:pt idx="6">
                  <c:v>Кукуштанское</c:v>
                </c:pt>
                <c:pt idx="7">
                  <c:v>Юговское</c:v>
                </c:pt>
                <c:pt idx="8">
                  <c:v>Платошинское</c:v>
                </c:pt>
                <c:pt idx="9">
                  <c:v>Хохловское</c:v>
                </c:pt>
                <c:pt idx="10">
                  <c:v>Юго-Камское</c:v>
                </c:pt>
                <c:pt idx="11">
                  <c:v>Култаевское</c:v>
                </c:pt>
                <c:pt idx="12">
                  <c:v>Сылвенское</c:v>
                </c:pt>
                <c:pt idx="13">
                  <c:v>Савинское</c:v>
                </c:pt>
                <c:pt idx="14">
                  <c:v>Гамовское</c:v>
                </c:pt>
                <c:pt idx="15">
                  <c:v>Пальниковское</c:v>
                </c:pt>
                <c:pt idx="16">
                  <c:v>Заболотское</c:v>
                </c:pt>
              </c:strCache>
            </c:strRef>
          </c:cat>
          <c:val>
            <c:numRef>
              <c:f>'Табл. 14'!$L$7:$L$23</c:f>
              <c:numCache>
                <c:formatCode>#,##0.0</c:formatCode>
                <c:ptCount val="17"/>
                <c:pt idx="0">
                  <c:v>485.9952526280095</c:v>
                </c:pt>
                <c:pt idx="1">
                  <c:v>319.62025316455691</c:v>
                </c:pt>
                <c:pt idx="2">
                  <c:v>240.79999999999998</c:v>
                </c:pt>
                <c:pt idx="3">
                  <c:v>182.71</c:v>
                </c:pt>
                <c:pt idx="4">
                  <c:v>157.39980763065086</c:v>
                </c:pt>
                <c:pt idx="5">
                  <c:v>109.80000000000001</c:v>
                </c:pt>
                <c:pt idx="6">
                  <c:v>107.34444444444445</c:v>
                </c:pt>
                <c:pt idx="7">
                  <c:v>106.4</c:v>
                </c:pt>
                <c:pt idx="8">
                  <c:v>103.94999999999999</c:v>
                </c:pt>
                <c:pt idx="9">
                  <c:v>100</c:v>
                </c:pt>
                <c:pt idx="10">
                  <c:v>89.8</c:v>
                </c:pt>
                <c:pt idx="11">
                  <c:v>88.64</c:v>
                </c:pt>
                <c:pt idx="12">
                  <c:v>85.838870431893682</c:v>
                </c:pt>
                <c:pt idx="13">
                  <c:v>85.085106382978722</c:v>
                </c:pt>
                <c:pt idx="14">
                  <c:v>80.1875</c:v>
                </c:pt>
                <c:pt idx="15">
                  <c:v>51.67430025445293</c:v>
                </c:pt>
                <c:pt idx="16">
                  <c:v>34.380403458213252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914688"/>
        <c:axId val="140916224"/>
      </c:barChart>
      <c:catAx>
        <c:axId val="14091468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36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0916224"/>
        <c:crosses val="autoZero"/>
        <c:auto val="1"/>
        <c:lblAlgn val="ctr"/>
        <c:lblOffset val="100"/>
        <c:noMultiLvlLbl val="0"/>
      </c:catAx>
      <c:valAx>
        <c:axId val="140916224"/>
        <c:scaling>
          <c:orientation val="minMax"/>
          <c:max val="49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0914688"/>
        <c:crosses val="autoZero"/>
        <c:crossBetween val="between"/>
        <c:majorUnit val="120.04"/>
        <c:minorUnit val="120.04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21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25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49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505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4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09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40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065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69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CCC2F-5EAC-4CA9-8497-0D0E8767E37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8C8D-A57D-4093-A51A-DB88F53A68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Исполнение бюджетов сельских поселений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01.07. 2017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0" descr="C:\Documents and Settings\b_alex\Рабочий стол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7207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2017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632880"/>
              </p:ext>
            </p:extLst>
          </p:nvPr>
        </p:nvGraphicFramePr>
        <p:xfrm>
          <a:off x="-937120" y="0"/>
          <a:ext cx="100811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949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717910"/>
              </p:ext>
            </p:extLst>
          </p:nvPr>
        </p:nvGraphicFramePr>
        <p:xfrm>
          <a:off x="0" y="260648"/>
          <a:ext cx="9010650" cy="648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73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Общий 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имущественным налогам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50800822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40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транспортному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17252253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07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налогу на имущество физических лиц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95377519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30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880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68228206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43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56483"/>
              </p:ext>
            </p:extLst>
          </p:nvPr>
        </p:nvGraphicFramePr>
        <p:xfrm>
          <a:off x="80962" y="57150"/>
          <a:ext cx="8982075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526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072881"/>
              </p:ext>
            </p:extLst>
          </p:nvPr>
        </p:nvGraphicFramePr>
        <p:xfrm>
          <a:off x="-16064" y="18535"/>
          <a:ext cx="9160064" cy="6839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873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786549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370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73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666043"/>
              </p:ext>
            </p:extLst>
          </p:nvPr>
        </p:nvGraphicFramePr>
        <p:xfrm>
          <a:off x="47625" y="23812"/>
          <a:ext cx="9048750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532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01640"/>
              </p:ext>
            </p:extLst>
          </p:nvPr>
        </p:nvGraphicFramePr>
        <p:xfrm>
          <a:off x="133350" y="95250"/>
          <a:ext cx="8877300" cy="666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240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922709"/>
              </p:ext>
            </p:extLst>
          </p:nvPr>
        </p:nvGraphicFramePr>
        <p:xfrm>
          <a:off x="61912" y="38100"/>
          <a:ext cx="9020175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292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612397"/>
              </p:ext>
            </p:extLst>
          </p:nvPr>
        </p:nvGraphicFramePr>
        <p:xfrm>
          <a:off x="66675" y="23812"/>
          <a:ext cx="9010650" cy="681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863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365</Words>
  <Application>Microsoft Office PowerPoint</Application>
  <PresentationFormat>Экран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Исполнение бюджетов сельских поселений  на 01.07.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Общий анализ недоимки  по имущественным налогам в разрезе сельских поселений</vt:lpstr>
      <vt:lpstr>Анализ недоимки по транспортному налогу   в разрезе сельских поселений</vt:lpstr>
      <vt:lpstr>Анализ недоимки  по налогу на имущество физических лиц  в разрезе сельских поселений</vt:lpstr>
      <vt:lpstr>Анализ недоимки по земельному налогу   в разрезе сельских поселений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feu21-02</dc:creator>
  <cp:lastModifiedBy>feu21-02</cp:lastModifiedBy>
  <cp:revision>14</cp:revision>
  <dcterms:created xsi:type="dcterms:W3CDTF">2017-08-01T09:39:33Z</dcterms:created>
  <dcterms:modified xsi:type="dcterms:W3CDTF">2017-10-20T05:11:41Z</dcterms:modified>
</cp:coreProperties>
</file>